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9" r:id="rId3"/>
    <p:sldId id="285" r:id="rId4"/>
    <p:sldId id="261" r:id="rId5"/>
    <p:sldId id="286" r:id="rId6"/>
    <p:sldId id="287" r:id="rId7"/>
    <p:sldId id="289" r:id="rId8"/>
    <p:sldId id="291" r:id="rId9"/>
    <p:sldId id="263" r:id="rId10"/>
    <p:sldId id="265" r:id="rId11"/>
    <p:sldId id="269" r:id="rId12"/>
    <p:sldId id="292" r:id="rId13"/>
    <p:sldId id="293" r:id="rId14"/>
    <p:sldId id="294" r:id="rId15"/>
    <p:sldId id="295" r:id="rId16"/>
    <p:sldId id="296" r:id="rId17"/>
    <p:sldId id="270" r:id="rId18"/>
    <p:sldId id="271" r:id="rId19"/>
    <p:sldId id="275" r:id="rId20"/>
    <p:sldId id="276" r:id="rId21"/>
    <p:sldId id="277" r:id="rId22"/>
    <p:sldId id="28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A5A5A5"/>
    <a:srgbClr val="ED7D31"/>
    <a:srgbClr val="E46C0A"/>
    <a:srgbClr val="757575"/>
    <a:srgbClr val="FFC000"/>
    <a:srgbClr val="AFABAB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29" autoAdjust="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7E3A8-27F9-4AE2-95DC-4B94F66704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386C9-BBB8-4E15-ACFB-AB86FABCC0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93A0-8BC1-4D43-A565-6B6B56D14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C50E-B5FD-4394-81D4-6DC6B6FD2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19800" y="1674018"/>
            <a:ext cx="5648326" cy="3719513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1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程序开发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l="5571"/>
          <a:stretch>
            <a:fillRect/>
          </a:stretch>
        </p:blipFill>
        <p:spPr>
          <a:xfrm>
            <a:off x="428804" y="1674018"/>
            <a:ext cx="5590995" cy="3719513"/>
          </a:xfrm>
          <a:prstGeom prst="rect">
            <a:avLst/>
          </a:prstGeom>
        </p:spPr>
      </p:pic>
      <p:sp>
        <p:nvSpPr>
          <p:cNvPr id="14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499860" y="2619375"/>
            <a:ext cx="4688205" cy="1828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站在用户角度，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从品牌特色及品牌特点出发深度挖掘，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完成网站建设目标。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制定网站建设方案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5475" y="1695450"/>
            <a:ext cx="5730875" cy="840740"/>
            <a:chOff x="985" y="2670"/>
            <a:chExt cx="9025" cy="1324"/>
          </a:xfrm>
        </p:grpSpPr>
        <p:sp>
          <p:nvSpPr>
            <p:cNvPr id="28" name="Rounded Rectangle 15"/>
            <p:cNvSpPr/>
            <p:nvPr/>
          </p:nvSpPr>
          <p:spPr>
            <a:xfrm>
              <a:off x="985" y="2670"/>
              <a:ext cx="1371" cy="1325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36" y="2915"/>
              <a:ext cx="7374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制定网站建设初步方案；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75" y="3177540"/>
            <a:ext cx="11407775" cy="840740"/>
            <a:chOff x="985" y="5213"/>
            <a:chExt cx="17965" cy="1324"/>
          </a:xfrm>
        </p:grpSpPr>
        <p:sp>
          <p:nvSpPr>
            <p:cNvPr id="29" name="Rounded Rectangle 16"/>
            <p:cNvSpPr/>
            <p:nvPr/>
          </p:nvSpPr>
          <p:spPr>
            <a:xfrm>
              <a:off x="985" y="5213"/>
              <a:ext cx="1371" cy="1325"/>
            </a:xfrm>
            <a:prstGeom prst="roundRect">
              <a:avLst/>
            </a:prstGeom>
            <a:solidFill>
              <a:srgbClr val="AFABA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36" y="5458"/>
              <a:ext cx="16315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AFA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提出相关看法意见和建议； 双方进一步进行协商、修改、补充以达成共识； </a:t>
              </a:r>
              <a:endParaRPr lang="zh-CN" altLang="en-US" sz="2400" b="1" dirty="0" smtClean="0">
                <a:solidFill>
                  <a:srgbClr val="AFAB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475" y="4659630"/>
            <a:ext cx="7922895" cy="840740"/>
            <a:chOff x="985" y="7337"/>
            <a:chExt cx="12477" cy="1324"/>
          </a:xfrm>
        </p:grpSpPr>
        <p:sp>
          <p:nvSpPr>
            <p:cNvPr id="30" name="Rounded Rectangle 17"/>
            <p:cNvSpPr/>
            <p:nvPr/>
          </p:nvSpPr>
          <p:spPr>
            <a:xfrm>
              <a:off x="985" y="7337"/>
              <a:ext cx="1371" cy="1325"/>
            </a:xfrm>
            <a:prstGeom prst="roundRect">
              <a:avLst/>
            </a:prstGeom>
            <a:solidFill>
              <a:srgbClr val="F8841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36" y="7582"/>
              <a:ext cx="10826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双方确定网站建设方案具体细节及价格。</a:t>
              </a:r>
              <a:endParaRPr lang="zh-CN" altLang="en-US" sz="24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签订合同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5475" y="1695450"/>
            <a:ext cx="5730875" cy="841375"/>
            <a:chOff x="985" y="2670"/>
            <a:chExt cx="9025" cy="1325"/>
          </a:xfrm>
        </p:grpSpPr>
        <p:sp>
          <p:nvSpPr>
            <p:cNvPr id="28" name="Rounded Rectangle 15"/>
            <p:cNvSpPr/>
            <p:nvPr/>
          </p:nvSpPr>
          <p:spPr>
            <a:xfrm>
              <a:off x="985" y="2670"/>
              <a:ext cx="1371" cy="1325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36" y="2915"/>
              <a:ext cx="7374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双方签订《网站建设合同》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75" y="3177540"/>
            <a:ext cx="11408410" cy="841375"/>
            <a:chOff x="985" y="5213"/>
            <a:chExt cx="17966" cy="1325"/>
          </a:xfrm>
        </p:grpSpPr>
        <p:sp>
          <p:nvSpPr>
            <p:cNvPr id="29" name="Rounded Rectangle 16"/>
            <p:cNvSpPr/>
            <p:nvPr/>
          </p:nvSpPr>
          <p:spPr>
            <a:xfrm>
              <a:off x="985" y="5213"/>
              <a:ext cx="1371" cy="1325"/>
            </a:xfrm>
            <a:prstGeom prst="roundRect">
              <a:avLst/>
            </a:prstGeom>
            <a:solidFill>
              <a:srgbClr val="AFABA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36" y="5458"/>
              <a:ext cx="16315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AFA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客户支付网站建设预付款</a:t>
              </a:r>
              <a:endParaRPr lang="zh-CN" altLang="en-US" sz="2400" b="1" dirty="0" smtClean="0">
                <a:solidFill>
                  <a:srgbClr val="AFAB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475" y="4659630"/>
            <a:ext cx="10524490" cy="841375"/>
            <a:chOff x="985" y="7337"/>
            <a:chExt cx="16574" cy="1325"/>
          </a:xfrm>
        </p:grpSpPr>
        <p:sp>
          <p:nvSpPr>
            <p:cNvPr id="30" name="Rounded Rectangle 17"/>
            <p:cNvSpPr/>
            <p:nvPr/>
          </p:nvSpPr>
          <p:spPr>
            <a:xfrm>
              <a:off x="985" y="7337"/>
              <a:ext cx="1371" cy="1325"/>
            </a:xfrm>
            <a:prstGeom prst="roundRect">
              <a:avLst/>
            </a:prstGeom>
            <a:solidFill>
              <a:srgbClr val="F8841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36" y="7582"/>
              <a:ext cx="14923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客户提供网站相关内容详细资料。如公司介绍、栏目设置等</a:t>
              </a:r>
              <a:endParaRPr lang="zh-CN" altLang="en-US" sz="24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完成初稿设计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5475" y="1695450"/>
            <a:ext cx="9690100" cy="841375"/>
            <a:chOff x="985" y="2670"/>
            <a:chExt cx="15260" cy="1325"/>
          </a:xfrm>
        </p:grpSpPr>
        <p:sp>
          <p:nvSpPr>
            <p:cNvPr id="28" name="Rounded Rectangle 15"/>
            <p:cNvSpPr/>
            <p:nvPr/>
          </p:nvSpPr>
          <p:spPr>
            <a:xfrm>
              <a:off x="985" y="2670"/>
              <a:ext cx="1371" cy="1325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36" y="2915"/>
              <a:ext cx="13609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出具网站初步风格模型框架（JPG格式效果图）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75" y="3177540"/>
            <a:ext cx="11408410" cy="841375"/>
            <a:chOff x="985" y="5213"/>
            <a:chExt cx="17966" cy="1325"/>
          </a:xfrm>
        </p:grpSpPr>
        <p:sp>
          <p:nvSpPr>
            <p:cNvPr id="29" name="Rounded Rectangle 16"/>
            <p:cNvSpPr/>
            <p:nvPr/>
          </p:nvSpPr>
          <p:spPr>
            <a:xfrm>
              <a:off x="985" y="5213"/>
              <a:ext cx="1371" cy="1325"/>
            </a:xfrm>
            <a:prstGeom prst="roundRect">
              <a:avLst/>
            </a:prstGeom>
            <a:solidFill>
              <a:srgbClr val="AFABA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36" y="5458"/>
              <a:ext cx="16315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AFA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客户对初步风格提出修改意见，与我们的设计师沟通磨合</a:t>
              </a:r>
              <a:endParaRPr lang="zh-CN" altLang="en-US" sz="2400" b="1" dirty="0" smtClean="0">
                <a:solidFill>
                  <a:srgbClr val="AFAB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475" y="4659630"/>
            <a:ext cx="10524490" cy="841375"/>
            <a:chOff x="985" y="7337"/>
            <a:chExt cx="16574" cy="1325"/>
          </a:xfrm>
        </p:grpSpPr>
        <p:sp>
          <p:nvSpPr>
            <p:cNvPr id="30" name="Rounded Rectangle 17"/>
            <p:cNvSpPr/>
            <p:nvPr/>
          </p:nvSpPr>
          <p:spPr>
            <a:xfrm>
              <a:off x="985" y="7337"/>
              <a:ext cx="1371" cy="1325"/>
            </a:xfrm>
            <a:prstGeom prst="roundRect">
              <a:avLst/>
            </a:prstGeom>
            <a:solidFill>
              <a:srgbClr val="F8841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36" y="7582"/>
              <a:ext cx="14923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修改完善后，交由客户确认首页风格及框架模板设计</a:t>
              </a:r>
              <a:endParaRPr lang="zh-CN" altLang="en-US" sz="24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网页前端制作与功能开发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5475" y="1695450"/>
            <a:ext cx="8488680" cy="841375"/>
            <a:chOff x="985" y="2670"/>
            <a:chExt cx="13368" cy="1325"/>
          </a:xfrm>
        </p:grpSpPr>
        <p:sp>
          <p:nvSpPr>
            <p:cNvPr id="28" name="Rounded Rectangle 15"/>
            <p:cNvSpPr/>
            <p:nvPr/>
          </p:nvSpPr>
          <p:spPr>
            <a:xfrm>
              <a:off x="985" y="2670"/>
              <a:ext cx="1371" cy="1325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36" y="2915"/>
              <a:ext cx="11717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基于网站风格模型，全面设计制作所有页面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75" y="3177540"/>
            <a:ext cx="11408410" cy="841375"/>
            <a:chOff x="985" y="5213"/>
            <a:chExt cx="17966" cy="1325"/>
          </a:xfrm>
        </p:grpSpPr>
        <p:sp>
          <p:nvSpPr>
            <p:cNvPr id="29" name="Rounded Rectangle 16"/>
            <p:cNvSpPr/>
            <p:nvPr/>
          </p:nvSpPr>
          <p:spPr>
            <a:xfrm>
              <a:off x="985" y="5213"/>
              <a:ext cx="1371" cy="1325"/>
            </a:xfrm>
            <a:prstGeom prst="roundRect">
              <a:avLst/>
            </a:prstGeom>
            <a:solidFill>
              <a:srgbClr val="AFABA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36" y="5458"/>
              <a:ext cx="16315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AFA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开发网站后台程序、数据库等功能，与前台网页结合</a:t>
              </a:r>
              <a:endParaRPr lang="zh-CN" altLang="en-US" sz="2400" b="1" dirty="0" smtClean="0">
                <a:solidFill>
                  <a:srgbClr val="AFAB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475" y="4659630"/>
            <a:ext cx="10524490" cy="841375"/>
            <a:chOff x="985" y="7337"/>
            <a:chExt cx="16574" cy="1325"/>
          </a:xfrm>
        </p:grpSpPr>
        <p:sp>
          <p:nvSpPr>
            <p:cNvPr id="30" name="Rounded Rectangle 17"/>
            <p:cNvSpPr/>
            <p:nvPr/>
          </p:nvSpPr>
          <p:spPr>
            <a:xfrm>
              <a:off x="985" y="7337"/>
              <a:ext cx="1371" cy="1325"/>
            </a:xfrm>
            <a:prstGeom prst="roundRect">
              <a:avLst/>
            </a:prstGeom>
            <a:solidFill>
              <a:srgbClr val="F8841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36" y="7582"/>
              <a:ext cx="14923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修改、测试设计效果，直到完成整体设计</a:t>
              </a:r>
              <a:endParaRPr lang="zh-CN" altLang="en-US" sz="24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网站测试路径开通，客户上网浏览验收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5475" y="1695450"/>
            <a:ext cx="5730875" cy="841375"/>
            <a:chOff x="985" y="2670"/>
            <a:chExt cx="9025" cy="1325"/>
          </a:xfrm>
        </p:grpSpPr>
        <p:sp>
          <p:nvSpPr>
            <p:cNvPr id="28" name="Rounded Rectangle 15"/>
            <p:cNvSpPr/>
            <p:nvPr/>
          </p:nvSpPr>
          <p:spPr>
            <a:xfrm>
              <a:off x="985" y="2670"/>
              <a:ext cx="1371" cy="1325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36" y="2915"/>
              <a:ext cx="7374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上传网站文件进行测试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75" y="3177540"/>
            <a:ext cx="11408410" cy="841375"/>
            <a:chOff x="985" y="5213"/>
            <a:chExt cx="17966" cy="1325"/>
          </a:xfrm>
        </p:grpSpPr>
        <p:sp>
          <p:nvSpPr>
            <p:cNvPr id="29" name="Rounded Rectangle 16"/>
            <p:cNvSpPr/>
            <p:nvPr/>
          </p:nvSpPr>
          <p:spPr>
            <a:xfrm>
              <a:off x="985" y="5213"/>
              <a:ext cx="1371" cy="1325"/>
            </a:xfrm>
            <a:prstGeom prst="roundRect">
              <a:avLst/>
            </a:prstGeom>
            <a:solidFill>
              <a:srgbClr val="AFABA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36" y="5458"/>
              <a:ext cx="16315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AFA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客户上网浏览及进行相关操作</a:t>
              </a:r>
              <a:endParaRPr lang="zh-CN" altLang="en-US" sz="2400" b="1" dirty="0" smtClean="0">
                <a:solidFill>
                  <a:srgbClr val="AFAB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475" y="4659630"/>
            <a:ext cx="10524490" cy="841375"/>
            <a:chOff x="985" y="7337"/>
            <a:chExt cx="16574" cy="1325"/>
          </a:xfrm>
        </p:grpSpPr>
        <p:sp>
          <p:nvSpPr>
            <p:cNvPr id="30" name="Rounded Rectangle 17"/>
            <p:cNvSpPr/>
            <p:nvPr/>
          </p:nvSpPr>
          <p:spPr>
            <a:xfrm>
              <a:off x="985" y="7337"/>
              <a:ext cx="1371" cy="1325"/>
            </a:xfrm>
            <a:prstGeom prst="roundRect">
              <a:avLst/>
            </a:prstGeom>
            <a:solidFill>
              <a:srgbClr val="F8841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36" y="7582"/>
              <a:ext cx="14923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验收合格。客户支付余款，网站开通，建设完成</a:t>
              </a:r>
              <a:endParaRPr lang="en-US" altLang="zh-CN" sz="24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网站管理培训与后期服务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190"/>
            <a:ext cx="203136" cy="20891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5475" y="1695450"/>
            <a:ext cx="5730875" cy="841375"/>
            <a:chOff x="985" y="2670"/>
            <a:chExt cx="9025" cy="1325"/>
          </a:xfrm>
        </p:grpSpPr>
        <p:sp>
          <p:nvSpPr>
            <p:cNvPr id="28" name="Rounded Rectangle 15"/>
            <p:cNvSpPr/>
            <p:nvPr/>
          </p:nvSpPr>
          <p:spPr>
            <a:xfrm>
              <a:off x="985" y="2670"/>
              <a:ext cx="1371" cy="1325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36" y="2915"/>
              <a:ext cx="7374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客户安排人员参加网站管理培训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75" y="2699385"/>
            <a:ext cx="11408410" cy="841375"/>
            <a:chOff x="985" y="5213"/>
            <a:chExt cx="17966" cy="1325"/>
          </a:xfrm>
        </p:grpSpPr>
        <p:sp>
          <p:nvSpPr>
            <p:cNvPr id="29" name="Rounded Rectangle 16"/>
            <p:cNvSpPr/>
            <p:nvPr/>
          </p:nvSpPr>
          <p:spPr>
            <a:xfrm>
              <a:off x="985" y="5213"/>
              <a:ext cx="1371" cy="1325"/>
            </a:xfrm>
            <a:prstGeom prst="roundRect">
              <a:avLst/>
            </a:prstGeom>
            <a:solidFill>
              <a:srgbClr val="AFABAB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36" y="5458"/>
              <a:ext cx="16315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AFA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定期检查网站运行状况、进行日常维护</a:t>
              </a:r>
              <a:endParaRPr lang="zh-CN" altLang="en-US" sz="2400" b="1" dirty="0" smtClean="0">
                <a:solidFill>
                  <a:srgbClr val="AFAB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475" y="3703320"/>
            <a:ext cx="10524490" cy="841375"/>
            <a:chOff x="985" y="7337"/>
            <a:chExt cx="16574" cy="1325"/>
          </a:xfrm>
        </p:grpSpPr>
        <p:sp>
          <p:nvSpPr>
            <p:cNvPr id="30" name="Rounded Rectangle 17"/>
            <p:cNvSpPr/>
            <p:nvPr/>
          </p:nvSpPr>
          <p:spPr>
            <a:xfrm>
              <a:off x="985" y="7337"/>
              <a:ext cx="1371" cy="1325"/>
            </a:xfrm>
            <a:prstGeom prst="roundRect">
              <a:avLst/>
            </a:prstGeom>
            <a:solidFill>
              <a:srgbClr val="F8841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03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36" y="7582"/>
              <a:ext cx="14923" cy="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按《网站建设协议》进行相应的网站更新维护工作</a:t>
              </a:r>
              <a:endParaRPr lang="en-US" altLang="zh-CN" sz="24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Rounded Rectangle 17"/>
          <p:cNvSpPr/>
          <p:nvPr/>
        </p:nvSpPr>
        <p:spPr>
          <a:xfrm>
            <a:off x="625475" y="4707255"/>
            <a:ext cx="870585" cy="841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04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73860" y="4862830"/>
            <a:ext cx="9476105" cy="5302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通过在线QQ、微信或E-mail、电话等提供技术咨询与支持</a:t>
            </a:r>
            <a:endParaRPr lang="en-US" altLang="zh-CN" sz="2400" b="1" dirty="0" smtClean="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6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625" y="376555"/>
            <a:ext cx="3329940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项目工期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355622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94410" y="2717165"/>
            <a:ext cx="4340860" cy="2429510"/>
            <a:chOff x="620" y="2090"/>
            <a:chExt cx="6836" cy="3826"/>
          </a:xfrm>
        </p:grpSpPr>
        <p:sp>
          <p:nvSpPr>
            <p:cNvPr id="91" name="Rectangle 31"/>
            <p:cNvSpPr/>
            <p:nvPr/>
          </p:nvSpPr>
          <p:spPr>
            <a:xfrm>
              <a:off x="620" y="2310"/>
              <a:ext cx="505" cy="45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1196" y="2090"/>
              <a:ext cx="6260" cy="3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项目需求分析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C050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及确认阶段</a:t>
              </a:r>
              <a:endParaRPr lang="zh-CN" altLang="en-US" sz="24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协商沟通                          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实施定案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项目人员确认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客户需求分析策划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设计风格框架定案 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07255" y="2791460"/>
            <a:ext cx="4439920" cy="2303780"/>
            <a:chOff x="7843" y="2310"/>
            <a:chExt cx="6992" cy="3628"/>
          </a:xfrm>
        </p:grpSpPr>
        <p:sp>
          <p:nvSpPr>
            <p:cNvPr id="92" name="Rectangle 32"/>
            <p:cNvSpPr/>
            <p:nvPr/>
          </p:nvSpPr>
          <p:spPr>
            <a:xfrm>
              <a:off x="7843" y="2523"/>
              <a:ext cx="505" cy="4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8419" y="2310"/>
              <a:ext cx="6416" cy="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E46C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项目执行阶段</a:t>
              </a:r>
              <a:endParaRPr lang="zh-CN" altLang="en-US" sz="2400" b="1" dirty="0" smtClean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网页设计效果图确认      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工作日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前端及特效制作                   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工作日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程序开发调试               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个工作日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363585" y="2718435"/>
            <a:ext cx="3506470" cy="1990090"/>
            <a:chOff x="2268" y="7294"/>
            <a:chExt cx="5522" cy="3134"/>
          </a:xfrm>
        </p:grpSpPr>
        <p:sp>
          <p:nvSpPr>
            <p:cNvPr id="93" name="Rectangle 33"/>
            <p:cNvSpPr/>
            <p:nvPr/>
          </p:nvSpPr>
          <p:spPr>
            <a:xfrm>
              <a:off x="2268" y="7474"/>
              <a:ext cx="505" cy="45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2844" y="7294"/>
              <a:ext cx="4947" cy="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项目测试验收阶段 </a:t>
              </a:r>
              <a:endPara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资料录入及审核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内部及公开测试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程序完善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整站验收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网站上线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 rot="10800000">
            <a:off x="2178238" y="2544587"/>
            <a:ext cx="1768825" cy="17688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16320" y="2718599"/>
            <a:ext cx="13869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8800" dirty="0" smtClean="0">
                <a:solidFill>
                  <a:srgbClr val="C0504D"/>
                </a:solidFill>
                <a:latin typeface="Impact" panose="020B0806030902050204" pitchFamily="34" charset="0"/>
              </a:rPr>
              <a:t>03</a:t>
            </a:r>
            <a:endParaRPr lang="zh-CN" altLang="en-US" sz="8800" dirty="0">
              <a:solidFill>
                <a:srgbClr val="C0504D"/>
              </a:solidFill>
              <a:latin typeface="Impact" panose="020B080603090205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69304" y="3429000"/>
            <a:ext cx="7200000" cy="360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44149" y="2723244"/>
            <a:ext cx="6126480" cy="678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项目负责人，成员及联系方式</a:t>
            </a:r>
            <a:endParaRPr lang="zh-CN" altLang="en-US" sz="3600" b="1" dirty="0" smtClean="0">
              <a:solidFill>
                <a:srgbClr val="C050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4340225" y="3703320"/>
            <a:ext cx="7029450" cy="221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fontAlgn="auto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项目经理：郝攀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-171450" fontAlgn="auto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项目经理：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18516731771      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联系商务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：沈佳林   18817840668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 组员：日常咨询客服    平面设计师   前端程序员    后台开发工程师  </a:t>
            </a:r>
            <a:endParaRPr lang="zh-CN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 rot="10800000">
            <a:off x="2178238" y="2178239"/>
            <a:ext cx="1768825" cy="17688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33151" y="2339377"/>
            <a:ext cx="13532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8800" dirty="0" smtClean="0">
                <a:solidFill>
                  <a:srgbClr val="ED7D31"/>
                </a:solidFill>
                <a:latin typeface="Impact" panose="020B0806030902050204" pitchFamily="34" charset="0"/>
              </a:rPr>
              <a:t>04</a:t>
            </a:r>
            <a:endParaRPr lang="zh-CN" altLang="en-US" sz="8800" dirty="0">
              <a:solidFill>
                <a:srgbClr val="ED7D31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69410" y="2450829"/>
            <a:ext cx="7199630" cy="1223645"/>
            <a:chOff x="6566" y="3430"/>
            <a:chExt cx="11338" cy="1927"/>
          </a:xfrm>
        </p:grpSpPr>
        <p:sp>
          <p:nvSpPr>
            <p:cNvPr id="24" name="矩形 23"/>
            <p:cNvSpPr/>
            <p:nvPr/>
          </p:nvSpPr>
          <p:spPr>
            <a:xfrm>
              <a:off x="6566" y="5301"/>
              <a:ext cx="11339" cy="57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152" y="4069"/>
              <a:ext cx="3168" cy="106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 smtClean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售后服务</a:t>
              </a:r>
              <a:endParaRPr lang="zh-CN" altLang="en-US" sz="36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" name="图片 1" descr="2015100916393725372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80" y="3430"/>
              <a:ext cx="3472" cy="17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1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技术服务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97025" y="1126490"/>
            <a:ext cx="88696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300000"/>
              </a:lnSpc>
            </a:pPr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</a:rPr>
              <a:t>提供网站故障的免费维护，365×24 即时服务响应，随时提供咨询服务，一般性问题，</a:t>
            </a:r>
            <a:endParaRPr lang="zh-CN" altLang="en-US">
              <a:latin typeface="方正兰亭粗黑_GBK" panose="02000000000000000000" charset="-122"/>
              <a:ea typeface="方正兰亭粗黑_GBK" panose="02000000000000000000" charset="-122"/>
            </a:endParaRPr>
          </a:p>
          <a:p>
            <a:pPr marL="0" lvl="1" algn="l" fontAlgn="auto">
              <a:lnSpc>
                <a:spcPct val="300000"/>
              </a:lnSpc>
            </a:pPr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</a:rPr>
              <a:t>乙方 保证即时解决；特殊问题（需双方沟通裁定）24小时内提出处理意见。</a:t>
            </a:r>
            <a:endParaRPr lang="zh-CN" altLang="en-US">
              <a:latin typeface="方正兰亭粗黑_GBK" panose="02000000000000000000" charset="-122"/>
              <a:ea typeface="方正兰亭粗黑_GBK" panose="02000000000000000000" charset="-122"/>
            </a:endParaRPr>
          </a:p>
          <a:p>
            <a:pPr marL="0" lvl="1" algn="l" fontAlgn="auto">
              <a:lnSpc>
                <a:spcPct val="30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60070" y="1365250"/>
            <a:ext cx="11033125" cy="503555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1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执行标准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8183" y="1444625"/>
            <a:ext cx="10756900" cy="4876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HTML超文本标记语言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 ASP.net程序语言+MSSQL数据库或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PHP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程序语言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+MYSQL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  Flash/JQuery/JS交互设计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  DIV+CSS前端页面制作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 服务器操作平台为Linux / Windows Server 2008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  WEB服务器软件为Apache / IIS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2.7  MD5加密存储，SSL网页加密传输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2.8网站开发工具：visual studio 、Dreamweaver CS、Flash CS、Photoshop CS 等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2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网站运维服务</a:t>
            </a:r>
            <a:endParaRPr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4"/>
          <p:cNvSpPr/>
          <p:nvPr/>
        </p:nvSpPr>
        <p:spPr>
          <a:xfrm>
            <a:off x="1392555" y="1803400"/>
            <a:ext cx="8942070" cy="7404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GB">
                <a:latin typeface="Arial" panose="020B0604020202020204" pitchFamily="34" charset="0"/>
                <a:cs typeface="Arial" panose="020B0604020202020204" pitchFamily="34" charset="0"/>
              </a:rPr>
              <a:t> 递交您的网站到著名的搜索引擎（baidu, 360, google等）以及DMOZ分类目录；</a:t>
            </a:r>
            <a:endParaRPr lang="en-US" alt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/>
          <p:cNvSpPr/>
          <p:nvPr/>
        </p:nvSpPr>
        <p:spPr>
          <a:xfrm>
            <a:off x="1392555" y="2844800"/>
            <a:ext cx="8942070" cy="7404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提交到相关的行业门户网站，免费指导对网站如何进行网络营销及搜索引擎推广。</a:t>
            </a:r>
            <a:endParaRPr lang="en-US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392555" y="3886200"/>
            <a:ext cx="8942070" cy="1616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 fontAlgn="auto">
              <a:lnSpc>
                <a:spcPct val="200000"/>
              </a:lnSpc>
            </a:pPr>
            <a:r>
              <a:rPr lang="en-US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一年内100条新闻或企业信息</a:t>
            </a:r>
            <a:endParaRPr lang="en-US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200000"/>
              </a:lnSpc>
            </a:pPr>
            <a:r>
              <a:rPr lang="en-US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一年内60张产品或企业动态信息图片</a:t>
            </a:r>
            <a:endParaRPr lang="en-US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200000"/>
              </a:lnSpc>
            </a:pPr>
            <a:r>
              <a:rPr lang="en-US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指定一名人员培训网站后台操作方法</a:t>
            </a:r>
            <a:endParaRPr lang="en-US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43210" y="1986568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9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204000" y="3872343"/>
            <a:ext cx="12600000" cy="360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2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设计策划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0">
            <a:off x="714375" y="2065655"/>
            <a:ext cx="10384155" cy="765810"/>
            <a:chOff x="1299224" y="2326438"/>
            <a:chExt cx="3256321" cy="5088578"/>
          </a:xfrm>
        </p:grpSpPr>
        <p:grpSp>
          <p:nvGrpSpPr>
            <p:cNvPr id="25" name="组合 24"/>
            <p:cNvGrpSpPr/>
            <p:nvPr/>
          </p:nvGrpSpPr>
          <p:grpSpPr>
            <a:xfrm>
              <a:off x="1299224" y="2326438"/>
              <a:ext cx="3256321" cy="5063068"/>
              <a:chOff x="1326228" y="2351948"/>
              <a:chExt cx="3256321" cy="5063068"/>
            </a:xfrm>
            <a:solidFill>
              <a:schemeClr val="bg1"/>
            </a:solidFill>
          </p:grpSpPr>
          <p:sp>
            <p:nvSpPr>
              <p:cNvPr id="29" name="任意多边形 28"/>
              <p:cNvSpPr/>
              <p:nvPr/>
            </p:nvSpPr>
            <p:spPr>
              <a:xfrm>
                <a:off x="2086501" y="2351948"/>
                <a:ext cx="2496048" cy="5063067"/>
              </a:xfrm>
              <a:custGeom>
                <a:avLst/>
                <a:gdLst>
                  <a:gd name="connsiteX0" fmla="*/ 0 w 809624"/>
                  <a:gd name="connsiteY0" fmla="*/ 0 h 5063067"/>
                  <a:gd name="connsiteX1" fmla="*/ 662866 w 809624"/>
                  <a:gd name="connsiteY1" fmla="*/ 0 h 5063067"/>
                  <a:gd name="connsiteX2" fmla="*/ 809624 w 809624"/>
                  <a:gd name="connsiteY2" fmla="*/ 146758 h 5063067"/>
                  <a:gd name="connsiteX3" fmla="*/ 809624 w 809624"/>
                  <a:gd name="connsiteY3" fmla="*/ 4916309 h 5063067"/>
                  <a:gd name="connsiteX4" fmla="*/ 662866 w 809624"/>
                  <a:gd name="connsiteY4" fmla="*/ 5063067 h 5063067"/>
                  <a:gd name="connsiteX5" fmla="*/ 0 w 809624"/>
                  <a:gd name="connsiteY5" fmla="*/ 5063067 h 5063067"/>
                  <a:gd name="connsiteX6" fmla="*/ 0 w 809624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4" h="5063067">
                    <a:moveTo>
                      <a:pt x="0" y="0"/>
                    </a:moveTo>
                    <a:lnTo>
                      <a:pt x="662866" y="0"/>
                    </a:lnTo>
                    <a:cubicBezTo>
                      <a:pt x="743918" y="0"/>
                      <a:pt x="809624" y="65706"/>
                      <a:pt x="809624" y="146758"/>
                    </a:cubicBezTo>
                    <a:lnTo>
                      <a:pt x="809624" y="4916309"/>
                    </a:lnTo>
                    <a:cubicBezTo>
                      <a:pt x="809624" y="4997361"/>
                      <a:pt x="743918" y="5063067"/>
                      <a:pt x="662866" y="5063067"/>
                    </a:cubicBezTo>
                    <a:lnTo>
                      <a:pt x="0" y="50630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1326228" y="2351949"/>
                <a:ext cx="782109" cy="5063067"/>
              </a:xfrm>
              <a:custGeom>
                <a:avLst/>
                <a:gdLst>
                  <a:gd name="connsiteX0" fmla="*/ 146758 w 782109"/>
                  <a:gd name="connsiteY0" fmla="*/ 0 h 5063067"/>
                  <a:gd name="connsiteX1" fmla="*/ 782109 w 782109"/>
                  <a:gd name="connsiteY1" fmla="*/ 0 h 5063067"/>
                  <a:gd name="connsiteX2" fmla="*/ 782109 w 782109"/>
                  <a:gd name="connsiteY2" fmla="*/ 5063067 h 5063067"/>
                  <a:gd name="connsiteX3" fmla="*/ 146758 w 782109"/>
                  <a:gd name="connsiteY3" fmla="*/ 5063067 h 5063067"/>
                  <a:gd name="connsiteX4" fmla="*/ 0 w 782109"/>
                  <a:gd name="connsiteY4" fmla="*/ 4916309 h 5063067"/>
                  <a:gd name="connsiteX5" fmla="*/ 0 w 782109"/>
                  <a:gd name="connsiteY5" fmla="*/ 146758 h 5063067"/>
                  <a:gd name="connsiteX6" fmla="*/ 146758 w 782109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109" h="5063067">
                    <a:moveTo>
                      <a:pt x="146758" y="0"/>
                    </a:moveTo>
                    <a:lnTo>
                      <a:pt x="782109" y="0"/>
                    </a:lnTo>
                    <a:lnTo>
                      <a:pt x="782109" y="5063067"/>
                    </a:lnTo>
                    <a:lnTo>
                      <a:pt x="146758" y="5063067"/>
                    </a:lnTo>
                    <a:cubicBezTo>
                      <a:pt x="65706" y="5063067"/>
                      <a:pt x="0" y="4997361"/>
                      <a:pt x="0" y="4916309"/>
                    </a:cubicBezTo>
                    <a:lnTo>
                      <a:pt x="0" y="146758"/>
                    </a:lnTo>
                    <a:cubicBezTo>
                      <a:pt x="0" y="65706"/>
                      <a:pt x="65706" y="0"/>
                      <a:pt x="1467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313330" y="2351948"/>
              <a:ext cx="3242215" cy="5063068"/>
              <a:chOff x="1326228" y="2351948"/>
              <a:chExt cx="3242215" cy="5063068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2086501" y="2351948"/>
                <a:ext cx="2481942" cy="5063067"/>
              </a:xfrm>
              <a:custGeom>
                <a:avLst/>
                <a:gdLst>
                  <a:gd name="connsiteX0" fmla="*/ 0 w 809624"/>
                  <a:gd name="connsiteY0" fmla="*/ 0 h 5063067"/>
                  <a:gd name="connsiteX1" fmla="*/ 662866 w 809624"/>
                  <a:gd name="connsiteY1" fmla="*/ 0 h 5063067"/>
                  <a:gd name="connsiteX2" fmla="*/ 809624 w 809624"/>
                  <a:gd name="connsiteY2" fmla="*/ 146758 h 5063067"/>
                  <a:gd name="connsiteX3" fmla="*/ 809624 w 809624"/>
                  <a:gd name="connsiteY3" fmla="*/ 4916309 h 5063067"/>
                  <a:gd name="connsiteX4" fmla="*/ 662866 w 809624"/>
                  <a:gd name="connsiteY4" fmla="*/ 5063067 h 5063067"/>
                  <a:gd name="connsiteX5" fmla="*/ 0 w 809624"/>
                  <a:gd name="connsiteY5" fmla="*/ 5063067 h 5063067"/>
                  <a:gd name="connsiteX6" fmla="*/ 0 w 809624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4" h="5063067">
                    <a:moveTo>
                      <a:pt x="0" y="0"/>
                    </a:moveTo>
                    <a:lnTo>
                      <a:pt x="662866" y="0"/>
                    </a:lnTo>
                    <a:cubicBezTo>
                      <a:pt x="743918" y="0"/>
                      <a:pt x="809624" y="65706"/>
                      <a:pt x="809624" y="146758"/>
                    </a:cubicBezTo>
                    <a:lnTo>
                      <a:pt x="809624" y="4916309"/>
                    </a:lnTo>
                    <a:cubicBezTo>
                      <a:pt x="809624" y="4997361"/>
                      <a:pt x="743918" y="5063067"/>
                      <a:pt x="662866" y="5063067"/>
                    </a:cubicBezTo>
                    <a:lnTo>
                      <a:pt x="0" y="506306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2E3E5"/>
                  </a:gs>
                  <a:gs pos="22000">
                    <a:srgbClr val="EDEDEF"/>
                  </a:gs>
                </a:gsLst>
                <a:lin ang="21594000" scaled="0"/>
              </a:gra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1326228" y="2351949"/>
                <a:ext cx="782109" cy="5063067"/>
              </a:xfrm>
              <a:custGeom>
                <a:avLst/>
                <a:gdLst>
                  <a:gd name="connsiteX0" fmla="*/ 146758 w 782109"/>
                  <a:gd name="connsiteY0" fmla="*/ 0 h 5063067"/>
                  <a:gd name="connsiteX1" fmla="*/ 782109 w 782109"/>
                  <a:gd name="connsiteY1" fmla="*/ 0 h 5063067"/>
                  <a:gd name="connsiteX2" fmla="*/ 782109 w 782109"/>
                  <a:gd name="connsiteY2" fmla="*/ 5063067 h 5063067"/>
                  <a:gd name="connsiteX3" fmla="*/ 146758 w 782109"/>
                  <a:gd name="connsiteY3" fmla="*/ 5063067 h 5063067"/>
                  <a:gd name="connsiteX4" fmla="*/ 0 w 782109"/>
                  <a:gd name="connsiteY4" fmla="*/ 4916309 h 5063067"/>
                  <a:gd name="connsiteX5" fmla="*/ 0 w 782109"/>
                  <a:gd name="connsiteY5" fmla="*/ 146758 h 5063067"/>
                  <a:gd name="connsiteX6" fmla="*/ 146758 w 782109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109" h="5063067">
                    <a:moveTo>
                      <a:pt x="146758" y="0"/>
                    </a:moveTo>
                    <a:lnTo>
                      <a:pt x="782109" y="0"/>
                    </a:lnTo>
                    <a:lnTo>
                      <a:pt x="782109" y="5063067"/>
                    </a:lnTo>
                    <a:lnTo>
                      <a:pt x="146758" y="5063067"/>
                    </a:lnTo>
                    <a:cubicBezTo>
                      <a:pt x="65706" y="5063067"/>
                      <a:pt x="0" y="4997361"/>
                      <a:pt x="0" y="4916309"/>
                    </a:cubicBezTo>
                    <a:lnTo>
                      <a:pt x="0" y="146758"/>
                    </a:lnTo>
                    <a:cubicBezTo>
                      <a:pt x="0" y="65706"/>
                      <a:pt x="65706" y="0"/>
                      <a:pt x="146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对角圆角矩形 23"/>
          <p:cNvSpPr/>
          <p:nvPr/>
        </p:nvSpPr>
        <p:spPr>
          <a:xfrm>
            <a:off x="759460" y="2167255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  <a:gradFill>
            <a:gsLst>
              <a:gs pos="91743">
                <a:schemeClr val="accent2"/>
              </a:gs>
              <a:gs pos="16000">
                <a:srgbClr val="FFC000"/>
              </a:gs>
              <a:gs pos="66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方正兰亭粗黑_GBK" panose="02000000000000000000" charset="-122"/>
                <a:ea typeface="方正兰亭粗黑_GBK" panose="02000000000000000000" charset="-122"/>
              </a:rPr>
              <a:t> 用户群体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392805" y="2174240"/>
            <a:ext cx="761619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通过网站访问者区域、性别、年龄结构、知识层次等来规划网站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0">
            <a:off x="714375" y="3408680"/>
            <a:ext cx="10384155" cy="765810"/>
            <a:chOff x="1299224" y="2326438"/>
            <a:chExt cx="3256321" cy="5088578"/>
          </a:xfrm>
        </p:grpSpPr>
        <p:grpSp>
          <p:nvGrpSpPr>
            <p:cNvPr id="8" name="组合 7"/>
            <p:cNvGrpSpPr/>
            <p:nvPr/>
          </p:nvGrpSpPr>
          <p:grpSpPr>
            <a:xfrm>
              <a:off x="1299224" y="2326438"/>
              <a:ext cx="3256321" cy="5063068"/>
              <a:chOff x="1326228" y="2351948"/>
              <a:chExt cx="3256321" cy="5063068"/>
            </a:xfrm>
            <a:solidFill>
              <a:schemeClr val="bg1"/>
            </a:solidFill>
          </p:grpSpPr>
          <p:sp>
            <p:nvSpPr>
              <p:cNvPr id="9" name="任意多边形 8"/>
              <p:cNvSpPr/>
              <p:nvPr/>
            </p:nvSpPr>
            <p:spPr>
              <a:xfrm>
                <a:off x="2086501" y="2351948"/>
                <a:ext cx="2496048" cy="5063067"/>
              </a:xfrm>
              <a:custGeom>
                <a:avLst/>
                <a:gdLst>
                  <a:gd name="connsiteX0" fmla="*/ 0 w 809624"/>
                  <a:gd name="connsiteY0" fmla="*/ 0 h 5063067"/>
                  <a:gd name="connsiteX1" fmla="*/ 662866 w 809624"/>
                  <a:gd name="connsiteY1" fmla="*/ 0 h 5063067"/>
                  <a:gd name="connsiteX2" fmla="*/ 809624 w 809624"/>
                  <a:gd name="connsiteY2" fmla="*/ 146758 h 5063067"/>
                  <a:gd name="connsiteX3" fmla="*/ 809624 w 809624"/>
                  <a:gd name="connsiteY3" fmla="*/ 4916309 h 5063067"/>
                  <a:gd name="connsiteX4" fmla="*/ 662866 w 809624"/>
                  <a:gd name="connsiteY4" fmla="*/ 5063067 h 5063067"/>
                  <a:gd name="connsiteX5" fmla="*/ 0 w 809624"/>
                  <a:gd name="connsiteY5" fmla="*/ 5063067 h 5063067"/>
                  <a:gd name="connsiteX6" fmla="*/ 0 w 809624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4" h="5063067">
                    <a:moveTo>
                      <a:pt x="0" y="0"/>
                    </a:moveTo>
                    <a:lnTo>
                      <a:pt x="662866" y="0"/>
                    </a:lnTo>
                    <a:cubicBezTo>
                      <a:pt x="743918" y="0"/>
                      <a:pt x="809624" y="65706"/>
                      <a:pt x="809624" y="146758"/>
                    </a:cubicBezTo>
                    <a:lnTo>
                      <a:pt x="809624" y="4916309"/>
                    </a:lnTo>
                    <a:cubicBezTo>
                      <a:pt x="809624" y="4997361"/>
                      <a:pt x="743918" y="5063067"/>
                      <a:pt x="662866" y="5063067"/>
                    </a:cubicBezTo>
                    <a:lnTo>
                      <a:pt x="0" y="50630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1326228" y="2351949"/>
                <a:ext cx="782109" cy="5063067"/>
              </a:xfrm>
              <a:custGeom>
                <a:avLst/>
                <a:gdLst>
                  <a:gd name="connsiteX0" fmla="*/ 146758 w 782109"/>
                  <a:gd name="connsiteY0" fmla="*/ 0 h 5063067"/>
                  <a:gd name="connsiteX1" fmla="*/ 782109 w 782109"/>
                  <a:gd name="connsiteY1" fmla="*/ 0 h 5063067"/>
                  <a:gd name="connsiteX2" fmla="*/ 782109 w 782109"/>
                  <a:gd name="connsiteY2" fmla="*/ 5063067 h 5063067"/>
                  <a:gd name="connsiteX3" fmla="*/ 146758 w 782109"/>
                  <a:gd name="connsiteY3" fmla="*/ 5063067 h 5063067"/>
                  <a:gd name="connsiteX4" fmla="*/ 0 w 782109"/>
                  <a:gd name="connsiteY4" fmla="*/ 4916309 h 5063067"/>
                  <a:gd name="connsiteX5" fmla="*/ 0 w 782109"/>
                  <a:gd name="connsiteY5" fmla="*/ 146758 h 5063067"/>
                  <a:gd name="connsiteX6" fmla="*/ 146758 w 782109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109" h="5063067">
                    <a:moveTo>
                      <a:pt x="146758" y="0"/>
                    </a:moveTo>
                    <a:lnTo>
                      <a:pt x="782109" y="0"/>
                    </a:lnTo>
                    <a:lnTo>
                      <a:pt x="782109" y="5063067"/>
                    </a:lnTo>
                    <a:lnTo>
                      <a:pt x="146758" y="5063067"/>
                    </a:lnTo>
                    <a:cubicBezTo>
                      <a:pt x="65706" y="5063067"/>
                      <a:pt x="0" y="4997361"/>
                      <a:pt x="0" y="4916309"/>
                    </a:cubicBezTo>
                    <a:lnTo>
                      <a:pt x="0" y="146758"/>
                    </a:lnTo>
                    <a:cubicBezTo>
                      <a:pt x="0" y="65706"/>
                      <a:pt x="65706" y="0"/>
                      <a:pt x="1467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313330" y="2351948"/>
              <a:ext cx="3242215" cy="5063068"/>
              <a:chOff x="1326228" y="2351948"/>
              <a:chExt cx="3242215" cy="5063068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2086501" y="2351948"/>
                <a:ext cx="2481942" cy="5063067"/>
              </a:xfrm>
              <a:custGeom>
                <a:avLst/>
                <a:gdLst>
                  <a:gd name="connsiteX0" fmla="*/ 0 w 809624"/>
                  <a:gd name="connsiteY0" fmla="*/ 0 h 5063067"/>
                  <a:gd name="connsiteX1" fmla="*/ 662866 w 809624"/>
                  <a:gd name="connsiteY1" fmla="*/ 0 h 5063067"/>
                  <a:gd name="connsiteX2" fmla="*/ 809624 w 809624"/>
                  <a:gd name="connsiteY2" fmla="*/ 146758 h 5063067"/>
                  <a:gd name="connsiteX3" fmla="*/ 809624 w 809624"/>
                  <a:gd name="connsiteY3" fmla="*/ 4916309 h 5063067"/>
                  <a:gd name="connsiteX4" fmla="*/ 662866 w 809624"/>
                  <a:gd name="connsiteY4" fmla="*/ 5063067 h 5063067"/>
                  <a:gd name="connsiteX5" fmla="*/ 0 w 809624"/>
                  <a:gd name="connsiteY5" fmla="*/ 5063067 h 5063067"/>
                  <a:gd name="connsiteX6" fmla="*/ 0 w 809624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4" h="5063067">
                    <a:moveTo>
                      <a:pt x="0" y="0"/>
                    </a:moveTo>
                    <a:lnTo>
                      <a:pt x="662866" y="0"/>
                    </a:lnTo>
                    <a:cubicBezTo>
                      <a:pt x="743918" y="0"/>
                      <a:pt x="809624" y="65706"/>
                      <a:pt x="809624" y="146758"/>
                    </a:cubicBezTo>
                    <a:lnTo>
                      <a:pt x="809624" y="4916309"/>
                    </a:lnTo>
                    <a:cubicBezTo>
                      <a:pt x="809624" y="4997361"/>
                      <a:pt x="743918" y="5063067"/>
                      <a:pt x="662866" y="5063067"/>
                    </a:cubicBezTo>
                    <a:lnTo>
                      <a:pt x="0" y="506306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2E3E5"/>
                  </a:gs>
                  <a:gs pos="22000">
                    <a:srgbClr val="EDEDEF"/>
                  </a:gs>
                </a:gsLst>
                <a:lin ang="21594000" scaled="0"/>
              </a:gra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1326228" y="2351949"/>
                <a:ext cx="782109" cy="5063067"/>
              </a:xfrm>
              <a:custGeom>
                <a:avLst/>
                <a:gdLst>
                  <a:gd name="connsiteX0" fmla="*/ 146758 w 782109"/>
                  <a:gd name="connsiteY0" fmla="*/ 0 h 5063067"/>
                  <a:gd name="connsiteX1" fmla="*/ 782109 w 782109"/>
                  <a:gd name="connsiteY1" fmla="*/ 0 h 5063067"/>
                  <a:gd name="connsiteX2" fmla="*/ 782109 w 782109"/>
                  <a:gd name="connsiteY2" fmla="*/ 5063067 h 5063067"/>
                  <a:gd name="connsiteX3" fmla="*/ 146758 w 782109"/>
                  <a:gd name="connsiteY3" fmla="*/ 5063067 h 5063067"/>
                  <a:gd name="connsiteX4" fmla="*/ 0 w 782109"/>
                  <a:gd name="connsiteY4" fmla="*/ 4916309 h 5063067"/>
                  <a:gd name="connsiteX5" fmla="*/ 0 w 782109"/>
                  <a:gd name="connsiteY5" fmla="*/ 146758 h 5063067"/>
                  <a:gd name="connsiteX6" fmla="*/ 146758 w 782109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109" h="5063067">
                    <a:moveTo>
                      <a:pt x="146758" y="0"/>
                    </a:moveTo>
                    <a:lnTo>
                      <a:pt x="782109" y="0"/>
                    </a:lnTo>
                    <a:lnTo>
                      <a:pt x="782109" y="5063067"/>
                    </a:lnTo>
                    <a:lnTo>
                      <a:pt x="146758" y="5063067"/>
                    </a:lnTo>
                    <a:cubicBezTo>
                      <a:pt x="65706" y="5063067"/>
                      <a:pt x="0" y="4997361"/>
                      <a:pt x="0" y="4916309"/>
                    </a:cubicBezTo>
                    <a:lnTo>
                      <a:pt x="0" y="146758"/>
                    </a:lnTo>
                    <a:cubicBezTo>
                      <a:pt x="0" y="65706"/>
                      <a:pt x="65706" y="0"/>
                      <a:pt x="146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对角圆角矩形 13"/>
          <p:cNvSpPr/>
          <p:nvPr/>
        </p:nvSpPr>
        <p:spPr>
          <a:xfrm>
            <a:off x="759460" y="3510280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  <a:gradFill>
            <a:gsLst>
              <a:gs pos="91743">
                <a:schemeClr val="accent2"/>
              </a:gs>
              <a:gs pos="16000">
                <a:srgbClr val="FFC000"/>
              </a:gs>
              <a:gs pos="66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方正兰亭粗黑_GBK" panose="02000000000000000000" charset="-122"/>
                <a:ea typeface="方正兰亭粗黑_GBK" panose="02000000000000000000" charset="-122"/>
              </a:rPr>
              <a:t>理念诉求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92805" y="3517265"/>
            <a:ext cx="7616190" cy="548640"/>
          </a:xfrm>
          <a:prstGeom prst="rect">
            <a:avLst/>
          </a:prstGeom>
        </p:spPr>
        <p:txBody>
          <a:bodyPr wrap="square">
            <a:spAutoFit/>
          </a:bodyPr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根据品牌形象，品牌理念规划设计网站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2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视觉传达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0">
            <a:off x="714375" y="2731770"/>
            <a:ext cx="10384155" cy="1203960"/>
            <a:chOff x="1299224" y="2326438"/>
            <a:chExt cx="3256321" cy="5088578"/>
          </a:xfrm>
        </p:grpSpPr>
        <p:grpSp>
          <p:nvGrpSpPr>
            <p:cNvPr id="25" name="组合 24"/>
            <p:cNvGrpSpPr/>
            <p:nvPr/>
          </p:nvGrpSpPr>
          <p:grpSpPr>
            <a:xfrm>
              <a:off x="1299224" y="2326438"/>
              <a:ext cx="3256321" cy="5063068"/>
              <a:chOff x="1326228" y="2351948"/>
              <a:chExt cx="3256321" cy="5063068"/>
            </a:xfrm>
            <a:solidFill>
              <a:schemeClr val="bg1"/>
            </a:solidFill>
          </p:grpSpPr>
          <p:sp>
            <p:nvSpPr>
              <p:cNvPr id="29" name="任意多边形 28"/>
              <p:cNvSpPr/>
              <p:nvPr/>
            </p:nvSpPr>
            <p:spPr>
              <a:xfrm>
                <a:off x="2086501" y="2351948"/>
                <a:ext cx="2496048" cy="5063067"/>
              </a:xfrm>
              <a:custGeom>
                <a:avLst/>
                <a:gdLst>
                  <a:gd name="connsiteX0" fmla="*/ 0 w 809624"/>
                  <a:gd name="connsiteY0" fmla="*/ 0 h 5063067"/>
                  <a:gd name="connsiteX1" fmla="*/ 662866 w 809624"/>
                  <a:gd name="connsiteY1" fmla="*/ 0 h 5063067"/>
                  <a:gd name="connsiteX2" fmla="*/ 809624 w 809624"/>
                  <a:gd name="connsiteY2" fmla="*/ 146758 h 5063067"/>
                  <a:gd name="connsiteX3" fmla="*/ 809624 w 809624"/>
                  <a:gd name="connsiteY3" fmla="*/ 4916309 h 5063067"/>
                  <a:gd name="connsiteX4" fmla="*/ 662866 w 809624"/>
                  <a:gd name="connsiteY4" fmla="*/ 5063067 h 5063067"/>
                  <a:gd name="connsiteX5" fmla="*/ 0 w 809624"/>
                  <a:gd name="connsiteY5" fmla="*/ 5063067 h 5063067"/>
                  <a:gd name="connsiteX6" fmla="*/ 0 w 809624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4" h="5063067">
                    <a:moveTo>
                      <a:pt x="0" y="0"/>
                    </a:moveTo>
                    <a:lnTo>
                      <a:pt x="662866" y="0"/>
                    </a:lnTo>
                    <a:cubicBezTo>
                      <a:pt x="743918" y="0"/>
                      <a:pt x="809624" y="65706"/>
                      <a:pt x="809624" y="146758"/>
                    </a:cubicBezTo>
                    <a:lnTo>
                      <a:pt x="809624" y="4916309"/>
                    </a:lnTo>
                    <a:cubicBezTo>
                      <a:pt x="809624" y="4997361"/>
                      <a:pt x="743918" y="5063067"/>
                      <a:pt x="662866" y="5063067"/>
                    </a:cubicBezTo>
                    <a:lnTo>
                      <a:pt x="0" y="50630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1326228" y="2351949"/>
                <a:ext cx="782109" cy="5063067"/>
              </a:xfrm>
              <a:custGeom>
                <a:avLst/>
                <a:gdLst>
                  <a:gd name="connsiteX0" fmla="*/ 146758 w 782109"/>
                  <a:gd name="connsiteY0" fmla="*/ 0 h 5063067"/>
                  <a:gd name="connsiteX1" fmla="*/ 782109 w 782109"/>
                  <a:gd name="connsiteY1" fmla="*/ 0 h 5063067"/>
                  <a:gd name="connsiteX2" fmla="*/ 782109 w 782109"/>
                  <a:gd name="connsiteY2" fmla="*/ 5063067 h 5063067"/>
                  <a:gd name="connsiteX3" fmla="*/ 146758 w 782109"/>
                  <a:gd name="connsiteY3" fmla="*/ 5063067 h 5063067"/>
                  <a:gd name="connsiteX4" fmla="*/ 0 w 782109"/>
                  <a:gd name="connsiteY4" fmla="*/ 4916309 h 5063067"/>
                  <a:gd name="connsiteX5" fmla="*/ 0 w 782109"/>
                  <a:gd name="connsiteY5" fmla="*/ 146758 h 5063067"/>
                  <a:gd name="connsiteX6" fmla="*/ 146758 w 782109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109" h="5063067">
                    <a:moveTo>
                      <a:pt x="146758" y="0"/>
                    </a:moveTo>
                    <a:lnTo>
                      <a:pt x="782109" y="0"/>
                    </a:lnTo>
                    <a:lnTo>
                      <a:pt x="782109" y="5063067"/>
                    </a:lnTo>
                    <a:lnTo>
                      <a:pt x="146758" y="5063067"/>
                    </a:lnTo>
                    <a:cubicBezTo>
                      <a:pt x="65706" y="5063067"/>
                      <a:pt x="0" y="4997361"/>
                      <a:pt x="0" y="4916309"/>
                    </a:cubicBezTo>
                    <a:lnTo>
                      <a:pt x="0" y="146758"/>
                    </a:lnTo>
                    <a:cubicBezTo>
                      <a:pt x="0" y="65706"/>
                      <a:pt x="65706" y="0"/>
                      <a:pt x="1467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313330" y="2351948"/>
              <a:ext cx="3242215" cy="5063068"/>
              <a:chOff x="1326228" y="2351948"/>
              <a:chExt cx="3242215" cy="5063068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2086501" y="2351948"/>
                <a:ext cx="2481942" cy="5063067"/>
              </a:xfrm>
              <a:custGeom>
                <a:avLst/>
                <a:gdLst>
                  <a:gd name="connsiteX0" fmla="*/ 0 w 809624"/>
                  <a:gd name="connsiteY0" fmla="*/ 0 h 5063067"/>
                  <a:gd name="connsiteX1" fmla="*/ 662866 w 809624"/>
                  <a:gd name="connsiteY1" fmla="*/ 0 h 5063067"/>
                  <a:gd name="connsiteX2" fmla="*/ 809624 w 809624"/>
                  <a:gd name="connsiteY2" fmla="*/ 146758 h 5063067"/>
                  <a:gd name="connsiteX3" fmla="*/ 809624 w 809624"/>
                  <a:gd name="connsiteY3" fmla="*/ 4916309 h 5063067"/>
                  <a:gd name="connsiteX4" fmla="*/ 662866 w 809624"/>
                  <a:gd name="connsiteY4" fmla="*/ 5063067 h 5063067"/>
                  <a:gd name="connsiteX5" fmla="*/ 0 w 809624"/>
                  <a:gd name="connsiteY5" fmla="*/ 5063067 h 5063067"/>
                  <a:gd name="connsiteX6" fmla="*/ 0 w 809624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4" h="5063067">
                    <a:moveTo>
                      <a:pt x="0" y="0"/>
                    </a:moveTo>
                    <a:lnTo>
                      <a:pt x="662866" y="0"/>
                    </a:lnTo>
                    <a:cubicBezTo>
                      <a:pt x="743918" y="0"/>
                      <a:pt x="809624" y="65706"/>
                      <a:pt x="809624" y="146758"/>
                    </a:cubicBezTo>
                    <a:lnTo>
                      <a:pt x="809624" y="4916309"/>
                    </a:lnTo>
                    <a:cubicBezTo>
                      <a:pt x="809624" y="4997361"/>
                      <a:pt x="743918" y="5063067"/>
                      <a:pt x="662866" y="5063067"/>
                    </a:cubicBezTo>
                    <a:lnTo>
                      <a:pt x="0" y="506306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2E3E5"/>
                  </a:gs>
                  <a:gs pos="22000">
                    <a:srgbClr val="EDEDEF"/>
                  </a:gs>
                </a:gsLst>
                <a:lin ang="21594000" scaled="0"/>
              </a:gra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1326228" y="2351949"/>
                <a:ext cx="782109" cy="5063067"/>
              </a:xfrm>
              <a:custGeom>
                <a:avLst/>
                <a:gdLst>
                  <a:gd name="connsiteX0" fmla="*/ 146758 w 782109"/>
                  <a:gd name="connsiteY0" fmla="*/ 0 h 5063067"/>
                  <a:gd name="connsiteX1" fmla="*/ 782109 w 782109"/>
                  <a:gd name="connsiteY1" fmla="*/ 0 h 5063067"/>
                  <a:gd name="connsiteX2" fmla="*/ 782109 w 782109"/>
                  <a:gd name="connsiteY2" fmla="*/ 5063067 h 5063067"/>
                  <a:gd name="connsiteX3" fmla="*/ 146758 w 782109"/>
                  <a:gd name="connsiteY3" fmla="*/ 5063067 h 5063067"/>
                  <a:gd name="connsiteX4" fmla="*/ 0 w 782109"/>
                  <a:gd name="connsiteY4" fmla="*/ 4916309 h 5063067"/>
                  <a:gd name="connsiteX5" fmla="*/ 0 w 782109"/>
                  <a:gd name="connsiteY5" fmla="*/ 146758 h 5063067"/>
                  <a:gd name="connsiteX6" fmla="*/ 146758 w 782109"/>
                  <a:gd name="connsiteY6" fmla="*/ 0 h 50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2109" h="5063067">
                    <a:moveTo>
                      <a:pt x="146758" y="0"/>
                    </a:moveTo>
                    <a:lnTo>
                      <a:pt x="782109" y="0"/>
                    </a:lnTo>
                    <a:lnTo>
                      <a:pt x="782109" y="5063067"/>
                    </a:lnTo>
                    <a:lnTo>
                      <a:pt x="146758" y="5063067"/>
                    </a:lnTo>
                    <a:cubicBezTo>
                      <a:pt x="65706" y="5063067"/>
                      <a:pt x="0" y="4997361"/>
                      <a:pt x="0" y="4916309"/>
                    </a:cubicBezTo>
                    <a:lnTo>
                      <a:pt x="0" y="146758"/>
                    </a:lnTo>
                    <a:cubicBezTo>
                      <a:pt x="0" y="65706"/>
                      <a:pt x="65706" y="0"/>
                      <a:pt x="146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对角圆角矩形 23"/>
          <p:cNvSpPr/>
          <p:nvPr/>
        </p:nvSpPr>
        <p:spPr>
          <a:xfrm>
            <a:off x="759460" y="3049270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方正兰亭粗黑_GBK" panose="02000000000000000000" charset="-122"/>
                <a:ea typeface="方正兰亭粗黑_GBK" panose="02000000000000000000" charset="-122"/>
              </a:rPr>
              <a:t>视觉识别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392805" y="2830830"/>
            <a:ext cx="761619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用户VIS基础部分分析，包括标准色、标准字、LOGO等等，通过基础VI系统，表述网站配色、结构布局等等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2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信息设计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对角圆角矩形 23"/>
          <p:cNvSpPr/>
          <p:nvPr/>
        </p:nvSpPr>
        <p:spPr>
          <a:xfrm>
            <a:off x="1621155" y="2381885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历史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3884930" y="2381885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平面设计 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6148705" y="2381885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数据统计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3884930" y="3754120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设计受众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0" name="对角圆角矩形 9"/>
          <p:cNvSpPr/>
          <p:nvPr/>
        </p:nvSpPr>
        <p:spPr>
          <a:xfrm>
            <a:off x="6148705" y="3754120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专业技能 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8401685" y="3754120"/>
            <a:ext cx="210883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行业现状</a:t>
            </a:r>
            <a:endParaRPr lang="en-US" altLang="zh-CN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60070" y="1365250"/>
            <a:ext cx="11033125" cy="503555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1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SEO规范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8183" y="1444625"/>
            <a:ext cx="10756900" cy="4876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2.1支持TDK元标签自主定义，符合搜索引擎收录及优化标准。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2.2采用DIV+CSS3样式定义布局，生成静态页面或伪静态页面，更容易被搜索引擎抓取；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 网站布局合理，结构严谨。程序上没有多余的代码，程序设计合理。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2.4递交您的网站到著名的搜索引擎（baidu, 360, google, 等）以及DMOZ分类目录；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2.5创建一个搜索引擎友好的网站地图（sitemap.xml），上传到网页根目录下；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2.6经常更新网站内容，提高搜索引擎蜘蛛的采集率和网站排名。特别是原创的内容；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2.7尽量与一些高质量的网站做友情链接，提高您的网站在搜索引擎中的权重；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2.8提交到相关的行业门户网站，免费指导对网站如何进行网络营销及搜索引擎推广。</a:t>
            </a:r>
            <a:endParaRPr lang="zh-CN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5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栏目架构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对角圆角矩形 1"/>
          <p:cNvSpPr/>
          <p:nvPr/>
        </p:nvSpPr>
        <p:spPr>
          <a:xfrm>
            <a:off x="8963660" y="4772660"/>
            <a:ext cx="1661160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反应速度</a:t>
            </a:r>
            <a:endParaRPr lang="zh-CN" altLang="en-US">
              <a:latin typeface="方正兰亭粗黑_GBK" panose="02000000000000000000" charset="-122"/>
              <a:ea typeface="方正兰亭粗黑_GBK" panose="02000000000000000000" charset="-122"/>
              <a:sym typeface="+mn-ea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5249545" y="3343910"/>
            <a:ext cx="165925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检索时间</a:t>
            </a:r>
            <a:endParaRPr lang="zh-CN" altLang="en-US">
              <a:latin typeface="方正兰亭粗黑_GBK" panose="02000000000000000000" charset="-122"/>
              <a:ea typeface="方正兰亭粗黑_GBK" panose="02000000000000000000" charset="-122"/>
              <a:sym typeface="+mn-ea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1535430" y="1915160"/>
            <a:ext cx="1659255" cy="562610"/>
          </a:xfrm>
          <a:prstGeom prst="round2DiagRect">
            <a:avLst>
              <a:gd name="adj1" fmla="val 227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方正兰亭粗黑_GBK" panose="02000000000000000000" charset="-122"/>
                <a:ea typeface="方正兰亭粗黑_GBK" panose="02000000000000000000" charset="-122"/>
                <a:sym typeface="+mn-ea"/>
              </a:rPr>
              <a:t>兼容性</a:t>
            </a:r>
            <a:endParaRPr lang="zh-CN" altLang="en-US">
              <a:latin typeface="方正兰亭粗黑_GBK" panose="02000000000000000000" charset="-122"/>
              <a:ea typeface="方正兰亭粗黑_GBK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5982"/>
            <a:ext cx="428805" cy="53563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4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428805" y="376371"/>
            <a:ext cx="2552496" cy="539750"/>
          </a:xfrm>
          <a:solidFill>
            <a:srgbClr val="757575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执行力标准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8100000">
            <a:off x="2773906" y="780851"/>
            <a:ext cx="303958" cy="15069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手动输入 16"/>
          <p:cNvSpPr/>
          <p:nvPr/>
        </p:nvSpPr>
        <p:spPr>
          <a:xfrm rot="5400000">
            <a:off x="943250" y="5711615"/>
            <a:ext cx="203136" cy="208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64 w 10000"/>
              <a:gd name="connsiteY0-2" fmla="*/ 939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364 w 10000"/>
              <a:gd name="connsiteY4-10" fmla="*/ 939 h 10000"/>
              <a:gd name="connsiteX0-11" fmla="*/ 0 w 10000"/>
              <a:gd name="connsiteY0-12" fmla="*/ 93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93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93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17"/>
          <p:cNvSpPr/>
          <p:nvPr/>
        </p:nvSpPr>
        <p:spPr>
          <a:xfrm>
            <a:off x="2089636" y="6654864"/>
            <a:ext cx="10102364" cy="203426"/>
          </a:xfrm>
          <a:custGeom>
            <a:avLst/>
            <a:gdLst>
              <a:gd name="connsiteX0" fmla="*/ 0 w 4368800"/>
              <a:gd name="connsiteY0" fmla="*/ 267854 h 267854"/>
              <a:gd name="connsiteX1" fmla="*/ 66964 w 4368800"/>
              <a:gd name="connsiteY1" fmla="*/ 0 h 267854"/>
              <a:gd name="connsiteX2" fmla="*/ 4368800 w 4368800"/>
              <a:gd name="connsiteY2" fmla="*/ 0 h 267854"/>
              <a:gd name="connsiteX3" fmla="*/ 4301837 w 4368800"/>
              <a:gd name="connsiteY3" fmla="*/ 267854 h 267854"/>
              <a:gd name="connsiteX4" fmla="*/ 0 w 4368800"/>
              <a:gd name="connsiteY4" fmla="*/ 267854 h 267854"/>
              <a:gd name="connsiteX0-1" fmla="*/ 0 w 4368800"/>
              <a:gd name="connsiteY0-2" fmla="*/ 267854 h 267854"/>
              <a:gd name="connsiteX1-3" fmla="*/ 177800 w 4368800"/>
              <a:gd name="connsiteY1-4" fmla="*/ 0 h 267854"/>
              <a:gd name="connsiteX2-5" fmla="*/ 4368800 w 4368800"/>
              <a:gd name="connsiteY2-6" fmla="*/ 0 h 267854"/>
              <a:gd name="connsiteX3-7" fmla="*/ 4301837 w 4368800"/>
              <a:gd name="connsiteY3-8" fmla="*/ 267854 h 267854"/>
              <a:gd name="connsiteX4-9" fmla="*/ 0 w 4368800"/>
              <a:gd name="connsiteY4-10" fmla="*/ 267854 h 267854"/>
              <a:gd name="connsiteX0-11" fmla="*/ 0 w 4368800"/>
              <a:gd name="connsiteY0-12" fmla="*/ 267854 h 267854"/>
              <a:gd name="connsiteX1-13" fmla="*/ 177800 w 4368800"/>
              <a:gd name="connsiteY1-14" fmla="*/ 0 h 267854"/>
              <a:gd name="connsiteX2-15" fmla="*/ 4368800 w 4368800"/>
              <a:gd name="connsiteY2-16" fmla="*/ 0 h 267854"/>
              <a:gd name="connsiteX3-17" fmla="*/ 4227946 w 4368800"/>
              <a:gd name="connsiteY3-18" fmla="*/ 255674 h 267854"/>
              <a:gd name="connsiteX4-19" fmla="*/ 0 w 4368800"/>
              <a:gd name="connsiteY4-20" fmla="*/ 267854 h 267854"/>
              <a:gd name="connsiteX0-21" fmla="*/ 0 w 4368800"/>
              <a:gd name="connsiteY0-22" fmla="*/ 267854 h 267854"/>
              <a:gd name="connsiteX1-23" fmla="*/ 93920 w 4368800"/>
              <a:gd name="connsiteY1-24" fmla="*/ 12180 h 267854"/>
              <a:gd name="connsiteX2-25" fmla="*/ 4368800 w 4368800"/>
              <a:gd name="connsiteY2-26" fmla="*/ 0 h 267854"/>
              <a:gd name="connsiteX3-27" fmla="*/ 4227946 w 4368800"/>
              <a:gd name="connsiteY3-28" fmla="*/ 255674 h 267854"/>
              <a:gd name="connsiteX4-29" fmla="*/ 0 w 4368800"/>
              <a:gd name="connsiteY4-30" fmla="*/ 267854 h 267854"/>
              <a:gd name="connsiteX0-31" fmla="*/ 0 w 4368800"/>
              <a:gd name="connsiteY0-32" fmla="*/ 267854 h 267854"/>
              <a:gd name="connsiteX1-33" fmla="*/ 93920 w 4368800"/>
              <a:gd name="connsiteY1-34" fmla="*/ 12180 h 267854"/>
              <a:gd name="connsiteX2-35" fmla="*/ 4368800 w 4368800"/>
              <a:gd name="connsiteY2-36" fmla="*/ 0 h 267854"/>
              <a:gd name="connsiteX3-37" fmla="*/ 4351769 w 4368800"/>
              <a:gd name="connsiteY3-38" fmla="*/ 243496 h 267854"/>
              <a:gd name="connsiteX4-39" fmla="*/ 0 w 4368800"/>
              <a:gd name="connsiteY4-40" fmla="*/ 267854 h 267854"/>
              <a:gd name="connsiteX0-41" fmla="*/ 0 w 4395706"/>
              <a:gd name="connsiteY0-42" fmla="*/ 267854 h 267854"/>
              <a:gd name="connsiteX1-43" fmla="*/ 93920 w 4395706"/>
              <a:gd name="connsiteY1-44" fmla="*/ 12180 h 267854"/>
              <a:gd name="connsiteX2-45" fmla="*/ 4368800 w 4395706"/>
              <a:gd name="connsiteY2-46" fmla="*/ 0 h 267854"/>
              <a:gd name="connsiteX3-47" fmla="*/ 4395706 w 4395706"/>
              <a:gd name="connsiteY3-48" fmla="*/ 267854 h 267854"/>
              <a:gd name="connsiteX4-49" fmla="*/ 0 w 4395706"/>
              <a:gd name="connsiteY4-50" fmla="*/ 267854 h 267854"/>
              <a:gd name="connsiteX0-51" fmla="*/ 0 w 4379729"/>
              <a:gd name="connsiteY0-52" fmla="*/ 267854 h 267854"/>
              <a:gd name="connsiteX1-53" fmla="*/ 93920 w 4379729"/>
              <a:gd name="connsiteY1-54" fmla="*/ 12180 h 267854"/>
              <a:gd name="connsiteX2-55" fmla="*/ 4368800 w 4379729"/>
              <a:gd name="connsiteY2-56" fmla="*/ 0 h 267854"/>
              <a:gd name="connsiteX3-57" fmla="*/ 4379729 w 4379729"/>
              <a:gd name="connsiteY3-58" fmla="*/ 267854 h 267854"/>
              <a:gd name="connsiteX4-59" fmla="*/ 0 w 4379729"/>
              <a:gd name="connsiteY4-60" fmla="*/ 267854 h 267854"/>
              <a:gd name="connsiteX0-61" fmla="*/ 0 w 4368800"/>
              <a:gd name="connsiteY0-62" fmla="*/ 267854 h 267854"/>
              <a:gd name="connsiteX1-63" fmla="*/ 93920 w 4368800"/>
              <a:gd name="connsiteY1-64" fmla="*/ 12180 h 267854"/>
              <a:gd name="connsiteX2-65" fmla="*/ 4368800 w 4368800"/>
              <a:gd name="connsiteY2-66" fmla="*/ 0 h 267854"/>
              <a:gd name="connsiteX3-67" fmla="*/ 4367746 w 4368800"/>
              <a:gd name="connsiteY3-68" fmla="*/ 255676 h 267854"/>
              <a:gd name="connsiteX4-69" fmla="*/ 0 w 4368800"/>
              <a:gd name="connsiteY4-70" fmla="*/ 267854 h 267854"/>
              <a:gd name="connsiteX0-71" fmla="*/ 0 w 4368800"/>
              <a:gd name="connsiteY0-72" fmla="*/ 267854 h 268235"/>
              <a:gd name="connsiteX1-73" fmla="*/ 93920 w 4368800"/>
              <a:gd name="connsiteY1-74" fmla="*/ 12180 h 268235"/>
              <a:gd name="connsiteX2-75" fmla="*/ 4368800 w 4368800"/>
              <a:gd name="connsiteY2-76" fmla="*/ 0 h 268235"/>
              <a:gd name="connsiteX3-77" fmla="*/ 4367746 w 4368800"/>
              <a:gd name="connsiteY3-78" fmla="*/ 268235 h 268235"/>
              <a:gd name="connsiteX4-79" fmla="*/ 0 w 4368800"/>
              <a:gd name="connsiteY4-80" fmla="*/ 267854 h 26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800" h="268235">
                <a:moveTo>
                  <a:pt x="0" y="267854"/>
                </a:moveTo>
                <a:lnTo>
                  <a:pt x="93920" y="12180"/>
                </a:lnTo>
                <a:lnTo>
                  <a:pt x="4368800" y="0"/>
                </a:lnTo>
                <a:cubicBezTo>
                  <a:pt x="4368449" y="85225"/>
                  <a:pt x="4368097" y="183010"/>
                  <a:pt x="4367746" y="268235"/>
                </a:cubicBezTo>
                <a:lnTo>
                  <a:pt x="0" y="267854"/>
                </a:lnTo>
                <a:close/>
              </a:path>
            </a:pathLst>
          </a:cu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连接符 72"/>
          <p:cNvCxnSpPr/>
          <p:nvPr/>
        </p:nvCxnSpPr>
        <p:spPr bwMode="auto">
          <a:xfrm>
            <a:off x="2139176" y="2369762"/>
            <a:ext cx="774976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/>
          <p:cNvSpPr/>
          <p:nvPr/>
        </p:nvSpPr>
        <p:spPr>
          <a:xfrm>
            <a:off x="5535810" y="975517"/>
            <a:ext cx="1120379" cy="11203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文本框 55"/>
          <p:cNvSpPr txBox="1">
            <a:spLocks noChangeArrowheads="1"/>
          </p:cNvSpPr>
          <p:nvPr/>
        </p:nvSpPr>
        <p:spPr bwMode="auto">
          <a:xfrm>
            <a:off x="5664200" y="1217571"/>
            <a:ext cx="863600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执行力标准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6" name="直接连接符 115"/>
          <p:cNvCxnSpPr>
            <a:endCxn id="118" idx="0"/>
          </p:cNvCxnSpPr>
          <p:nvPr/>
        </p:nvCxnSpPr>
        <p:spPr bwMode="auto">
          <a:xfrm>
            <a:off x="2146158" y="2360105"/>
            <a:ext cx="0" cy="2697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圆角矩形 117"/>
          <p:cNvSpPr/>
          <p:nvPr/>
        </p:nvSpPr>
        <p:spPr>
          <a:xfrm>
            <a:off x="1245235" y="2629535"/>
            <a:ext cx="1801495" cy="476250"/>
          </a:xfrm>
          <a:prstGeom prst="roundRect">
            <a:avLst>
              <a:gd name="adj" fmla="val 11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latin typeface="方正兰亭粗黑_GBK" panose="02000000000000000000" charset="-122"/>
                <a:ea typeface="方正兰亭粗黑_GBK" panose="02000000000000000000" charset="-122"/>
              </a:rPr>
              <a:t>兼容标准</a:t>
            </a:r>
            <a:endParaRPr lang="en-US" altLang="zh-CN" sz="24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cxnSp>
        <p:nvCxnSpPr>
          <p:cNvPr id="2" name="直接连接符 1"/>
          <p:cNvCxnSpPr>
            <a:stCxn id="79" idx="4"/>
            <a:endCxn id="8" idx="0"/>
          </p:cNvCxnSpPr>
          <p:nvPr/>
        </p:nvCxnSpPr>
        <p:spPr bwMode="auto">
          <a:xfrm>
            <a:off x="6096000" y="2095500"/>
            <a:ext cx="0" cy="55054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5194935" y="2646045"/>
            <a:ext cx="1801495" cy="476250"/>
          </a:xfrm>
          <a:prstGeom prst="roundRect">
            <a:avLst>
              <a:gd name="adj" fmla="val 11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latin typeface="方正兰亭粗黑_GBK" panose="02000000000000000000" charset="-122"/>
                <a:ea typeface="方正兰亭粗黑_GBK" panose="02000000000000000000" charset="-122"/>
              </a:rPr>
              <a:t>压力标准</a:t>
            </a:r>
            <a:endParaRPr lang="en-US" altLang="zh-CN" sz="24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cxnSp>
        <p:nvCxnSpPr>
          <p:cNvPr id="9" name="直接连接符 8"/>
          <p:cNvCxnSpPr>
            <a:endCxn id="10" idx="0"/>
          </p:cNvCxnSpPr>
          <p:nvPr/>
        </p:nvCxnSpPr>
        <p:spPr bwMode="auto">
          <a:xfrm>
            <a:off x="9886173" y="2360105"/>
            <a:ext cx="0" cy="2697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8985250" y="2629535"/>
            <a:ext cx="1801495" cy="476250"/>
          </a:xfrm>
          <a:prstGeom prst="roundRect">
            <a:avLst>
              <a:gd name="adj" fmla="val 11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latin typeface="方正兰亭粗黑_GBK" panose="02000000000000000000" charset="-122"/>
                <a:ea typeface="方正兰亭粗黑_GBK" panose="02000000000000000000" charset="-122"/>
              </a:rPr>
              <a:t>安全标准</a:t>
            </a:r>
            <a:endParaRPr lang="en-US" altLang="zh-CN" sz="24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05983" y="3122295"/>
            <a:ext cx="2880000" cy="1800000"/>
          </a:xfrm>
          <a:prstGeom prst="roundRect">
            <a:avLst>
              <a:gd name="adj" fmla="val 11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latin typeface="方正兰亭粗黑_GBK" panose="02000000000000000000" charset="-122"/>
                <a:ea typeface="方正兰亭粗黑_GBK" panose="02000000000000000000" charset="-122"/>
              </a:rPr>
              <a:t>实现跨平台、跨系统、跨浏览器页面布局零像素差异。</a:t>
            </a:r>
            <a:endParaRPr lang="en-US" altLang="zh-CN" sz="20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655683" y="3122295"/>
            <a:ext cx="2880000" cy="1800000"/>
          </a:xfrm>
          <a:prstGeom prst="roundRect">
            <a:avLst>
              <a:gd name="adj" fmla="val 11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latin typeface="方正兰亭粗黑_GBK" panose="02000000000000000000" charset="-122"/>
                <a:ea typeface="方正兰亭粗黑_GBK" panose="02000000000000000000" charset="-122"/>
              </a:rPr>
              <a:t>网站并发连接2000以上快速稳定访问（具体压力承受值因网站主机不同有差异）</a:t>
            </a:r>
            <a:endParaRPr lang="en-US" altLang="zh-CN" sz="20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445998" y="3105785"/>
            <a:ext cx="2880000" cy="1800000"/>
          </a:xfrm>
          <a:prstGeom prst="roundRect">
            <a:avLst>
              <a:gd name="adj" fmla="val 11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latin typeface="方正兰亭粗黑_GBK" panose="02000000000000000000" charset="-122"/>
                <a:ea typeface="方正兰亭粗黑_GBK" panose="02000000000000000000" charset="-122"/>
              </a:rPr>
              <a:t>核心数据MD5加密存储，SSL加密传输。底层防御SQL注入及Cookie欺骗。</a:t>
            </a:r>
            <a:endParaRPr lang="en-US" altLang="zh-CN" sz="20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46300" y="5397500"/>
            <a:ext cx="791146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atin typeface="方正兰亭粗黑_GBK" panose="02000000000000000000" charset="-122"/>
                <a:ea typeface="方正兰亭粗黑_GBK" panose="02000000000000000000" charset="-122"/>
              </a:rPr>
              <a:t>支持TDK元标签自主定义，符合搜索引擎收录及优化标准</a:t>
            </a:r>
            <a:endParaRPr lang="zh-CN" altLang="en-US" sz="2400">
              <a:latin typeface="方正兰亭粗黑_GBK" panose="02000000000000000000" charset="-122"/>
              <a:ea typeface="方正兰亭粗黑_GBK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 rot="10800000">
            <a:off x="2178238" y="2066750"/>
            <a:ext cx="1768825" cy="17688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32350" y="2227888"/>
            <a:ext cx="1354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8800" dirty="0" smtClean="0">
                <a:solidFill>
                  <a:srgbClr val="E46C0A"/>
                </a:solidFill>
                <a:latin typeface="Impact" panose="020B0806030902050204" pitchFamily="34" charset="0"/>
              </a:rPr>
              <a:t>02</a:t>
            </a:r>
            <a:endParaRPr lang="zh-CN" altLang="en-US" sz="8800" dirty="0">
              <a:solidFill>
                <a:srgbClr val="E46C0A"/>
              </a:solidFill>
              <a:latin typeface="Impact" panose="020B080603090205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69410" y="2437765"/>
            <a:ext cx="7199630" cy="1026795"/>
            <a:chOff x="6566" y="3839"/>
            <a:chExt cx="11338" cy="1617"/>
          </a:xfrm>
        </p:grpSpPr>
        <p:sp>
          <p:nvSpPr>
            <p:cNvPr id="24" name="矩形 23"/>
            <p:cNvSpPr/>
            <p:nvPr/>
          </p:nvSpPr>
          <p:spPr>
            <a:xfrm>
              <a:off x="6566" y="5400"/>
              <a:ext cx="11339" cy="57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152" y="4289"/>
              <a:ext cx="3168" cy="106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>
                  <a:solidFill>
                    <a:srgbClr val="E46C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合作流程</a:t>
              </a:r>
              <a:endParaRPr lang="zh-CN" altLang="en-US" sz="3600" b="1" dirty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76"/>
            <p:cNvSpPr>
              <a:spLocks noEditPoints="1"/>
            </p:cNvSpPr>
            <p:nvPr/>
          </p:nvSpPr>
          <p:spPr bwMode="auto">
            <a:xfrm>
              <a:off x="7886" y="3839"/>
              <a:ext cx="1109" cy="1393"/>
            </a:xfrm>
            <a:custGeom>
              <a:avLst/>
              <a:gdLst>
                <a:gd name="T0" fmla="*/ 51 w 141"/>
                <a:gd name="T1" fmla="*/ 186 h 192"/>
                <a:gd name="T2" fmla="*/ 60 w 141"/>
                <a:gd name="T3" fmla="*/ 185 h 192"/>
                <a:gd name="T4" fmla="*/ 60 w 141"/>
                <a:gd name="T5" fmla="*/ 185 h 192"/>
                <a:gd name="T6" fmla="*/ 71 w 141"/>
                <a:gd name="T7" fmla="*/ 192 h 192"/>
                <a:gd name="T8" fmla="*/ 81 w 141"/>
                <a:gd name="T9" fmla="*/ 182 h 192"/>
                <a:gd name="T10" fmla="*/ 81 w 141"/>
                <a:gd name="T11" fmla="*/ 182 h 192"/>
                <a:gd name="T12" fmla="*/ 90 w 141"/>
                <a:gd name="T13" fmla="*/ 181 h 192"/>
                <a:gd name="T14" fmla="*/ 96 w 141"/>
                <a:gd name="T15" fmla="*/ 172 h 192"/>
                <a:gd name="T16" fmla="*/ 45 w 141"/>
                <a:gd name="T17" fmla="*/ 179 h 192"/>
                <a:gd name="T18" fmla="*/ 51 w 141"/>
                <a:gd name="T19" fmla="*/ 186 h 192"/>
                <a:gd name="T20" fmla="*/ 95 w 141"/>
                <a:gd name="T21" fmla="*/ 160 h 192"/>
                <a:gd name="T22" fmla="*/ 46 w 141"/>
                <a:gd name="T23" fmla="*/ 166 h 192"/>
                <a:gd name="T24" fmla="*/ 42 w 141"/>
                <a:gd name="T25" fmla="*/ 171 h 192"/>
                <a:gd name="T26" fmla="*/ 46 w 141"/>
                <a:gd name="T27" fmla="*/ 175 h 192"/>
                <a:gd name="T28" fmla="*/ 95 w 141"/>
                <a:gd name="T29" fmla="*/ 169 h 192"/>
                <a:gd name="T30" fmla="*/ 99 w 141"/>
                <a:gd name="T31" fmla="*/ 164 h 192"/>
                <a:gd name="T32" fmla="*/ 95 w 141"/>
                <a:gd name="T33" fmla="*/ 160 h 192"/>
                <a:gd name="T34" fmla="*/ 98 w 141"/>
                <a:gd name="T35" fmla="*/ 146 h 192"/>
                <a:gd name="T36" fmla="*/ 43 w 141"/>
                <a:gd name="T37" fmla="*/ 153 h 192"/>
                <a:gd name="T38" fmla="*/ 40 w 141"/>
                <a:gd name="T39" fmla="*/ 158 h 192"/>
                <a:gd name="T40" fmla="*/ 43 w 141"/>
                <a:gd name="T41" fmla="*/ 163 h 192"/>
                <a:gd name="T42" fmla="*/ 98 w 141"/>
                <a:gd name="T43" fmla="*/ 156 h 192"/>
                <a:gd name="T44" fmla="*/ 101 w 141"/>
                <a:gd name="T45" fmla="*/ 150 h 192"/>
                <a:gd name="T46" fmla="*/ 98 w 141"/>
                <a:gd name="T47" fmla="*/ 146 h 192"/>
                <a:gd name="T48" fmla="*/ 71 w 141"/>
                <a:gd name="T49" fmla="*/ 0 h 192"/>
                <a:gd name="T50" fmla="*/ 0 w 141"/>
                <a:gd name="T51" fmla="*/ 71 h 192"/>
                <a:gd name="T52" fmla="*/ 42 w 141"/>
                <a:gd name="T53" fmla="*/ 136 h 192"/>
                <a:gd name="T54" fmla="*/ 42 w 141"/>
                <a:gd name="T55" fmla="*/ 148 h 192"/>
                <a:gd name="T56" fmla="*/ 99 w 141"/>
                <a:gd name="T57" fmla="*/ 141 h 192"/>
                <a:gd name="T58" fmla="*/ 99 w 141"/>
                <a:gd name="T59" fmla="*/ 136 h 192"/>
                <a:gd name="T60" fmla="*/ 141 w 141"/>
                <a:gd name="T61" fmla="*/ 71 h 192"/>
                <a:gd name="T62" fmla="*/ 71 w 141"/>
                <a:gd name="T63" fmla="*/ 0 h 192"/>
                <a:gd name="T64" fmla="*/ 126 w 141"/>
                <a:gd name="T65" fmla="*/ 79 h 192"/>
                <a:gd name="T66" fmla="*/ 121 w 141"/>
                <a:gd name="T67" fmla="*/ 73 h 192"/>
                <a:gd name="T68" fmla="*/ 68 w 141"/>
                <a:gd name="T69" fmla="*/ 20 h 192"/>
                <a:gd name="T70" fmla="*/ 62 w 141"/>
                <a:gd name="T71" fmla="*/ 15 h 192"/>
                <a:gd name="T72" fmla="*/ 68 w 141"/>
                <a:gd name="T73" fmla="*/ 9 h 192"/>
                <a:gd name="T74" fmla="*/ 132 w 141"/>
                <a:gd name="T75" fmla="*/ 73 h 192"/>
                <a:gd name="T76" fmla="*/ 126 w 141"/>
                <a:gd name="T77" fmla="*/ 7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92">
                  <a:moveTo>
                    <a:pt x="51" y="186"/>
                  </a:moveTo>
                  <a:cubicBezTo>
                    <a:pt x="60" y="185"/>
                    <a:pt x="60" y="185"/>
                    <a:pt x="60" y="185"/>
                  </a:cubicBezTo>
                  <a:cubicBezTo>
                    <a:pt x="60" y="185"/>
                    <a:pt x="60" y="185"/>
                    <a:pt x="60" y="185"/>
                  </a:cubicBezTo>
                  <a:cubicBezTo>
                    <a:pt x="60" y="188"/>
                    <a:pt x="65" y="192"/>
                    <a:pt x="71" y="192"/>
                  </a:cubicBezTo>
                  <a:cubicBezTo>
                    <a:pt x="76" y="191"/>
                    <a:pt x="81" y="185"/>
                    <a:pt x="81" y="182"/>
                  </a:cubicBezTo>
                  <a:cubicBezTo>
                    <a:pt x="81" y="182"/>
                    <a:pt x="81" y="182"/>
                    <a:pt x="81" y="182"/>
                  </a:cubicBezTo>
                  <a:cubicBezTo>
                    <a:pt x="90" y="181"/>
                    <a:pt x="90" y="181"/>
                    <a:pt x="90" y="181"/>
                  </a:cubicBezTo>
                  <a:cubicBezTo>
                    <a:pt x="92" y="181"/>
                    <a:pt x="96" y="175"/>
                    <a:pt x="96" y="172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82"/>
                    <a:pt x="49" y="186"/>
                    <a:pt x="51" y="186"/>
                  </a:cubicBezTo>
                  <a:close/>
                  <a:moveTo>
                    <a:pt x="95" y="160"/>
                  </a:moveTo>
                  <a:cubicBezTo>
                    <a:pt x="46" y="166"/>
                    <a:pt x="46" y="166"/>
                    <a:pt x="46" y="166"/>
                  </a:cubicBezTo>
                  <a:cubicBezTo>
                    <a:pt x="44" y="166"/>
                    <a:pt x="42" y="168"/>
                    <a:pt x="42" y="171"/>
                  </a:cubicBezTo>
                  <a:cubicBezTo>
                    <a:pt x="42" y="173"/>
                    <a:pt x="44" y="175"/>
                    <a:pt x="46" y="175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7" y="168"/>
                    <a:pt x="99" y="166"/>
                    <a:pt x="99" y="164"/>
                  </a:cubicBezTo>
                  <a:cubicBezTo>
                    <a:pt x="99" y="161"/>
                    <a:pt x="97" y="159"/>
                    <a:pt x="95" y="160"/>
                  </a:cubicBezTo>
                  <a:close/>
                  <a:moveTo>
                    <a:pt x="98" y="146"/>
                  </a:moveTo>
                  <a:cubicBezTo>
                    <a:pt x="43" y="153"/>
                    <a:pt x="43" y="153"/>
                    <a:pt x="43" y="153"/>
                  </a:cubicBezTo>
                  <a:cubicBezTo>
                    <a:pt x="41" y="153"/>
                    <a:pt x="40" y="155"/>
                    <a:pt x="40" y="158"/>
                  </a:cubicBezTo>
                  <a:cubicBezTo>
                    <a:pt x="40" y="161"/>
                    <a:pt x="41" y="163"/>
                    <a:pt x="43" y="163"/>
                  </a:cubicBezTo>
                  <a:cubicBezTo>
                    <a:pt x="98" y="156"/>
                    <a:pt x="98" y="156"/>
                    <a:pt x="98" y="156"/>
                  </a:cubicBezTo>
                  <a:cubicBezTo>
                    <a:pt x="100" y="155"/>
                    <a:pt x="101" y="153"/>
                    <a:pt x="101" y="150"/>
                  </a:cubicBezTo>
                  <a:cubicBezTo>
                    <a:pt x="101" y="148"/>
                    <a:pt x="100" y="146"/>
                    <a:pt x="98" y="146"/>
                  </a:cubicBezTo>
                  <a:close/>
                  <a:moveTo>
                    <a:pt x="71" y="0"/>
                  </a:moveTo>
                  <a:cubicBezTo>
                    <a:pt x="31" y="0"/>
                    <a:pt x="0" y="32"/>
                    <a:pt x="0" y="71"/>
                  </a:cubicBezTo>
                  <a:cubicBezTo>
                    <a:pt x="0" y="100"/>
                    <a:pt x="17" y="125"/>
                    <a:pt x="42" y="136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99" y="141"/>
                    <a:pt x="99" y="141"/>
                    <a:pt x="99" y="141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24" y="125"/>
                    <a:pt x="141" y="100"/>
                    <a:pt x="141" y="71"/>
                  </a:cubicBezTo>
                  <a:cubicBezTo>
                    <a:pt x="141" y="32"/>
                    <a:pt x="110" y="0"/>
                    <a:pt x="71" y="0"/>
                  </a:cubicBezTo>
                  <a:close/>
                  <a:moveTo>
                    <a:pt x="126" y="79"/>
                  </a:moveTo>
                  <a:cubicBezTo>
                    <a:pt x="123" y="79"/>
                    <a:pt x="121" y="76"/>
                    <a:pt x="121" y="73"/>
                  </a:cubicBezTo>
                  <a:cubicBezTo>
                    <a:pt x="121" y="44"/>
                    <a:pt x="97" y="20"/>
                    <a:pt x="68" y="20"/>
                  </a:cubicBezTo>
                  <a:cubicBezTo>
                    <a:pt x="65" y="20"/>
                    <a:pt x="62" y="18"/>
                    <a:pt x="62" y="15"/>
                  </a:cubicBezTo>
                  <a:cubicBezTo>
                    <a:pt x="62" y="12"/>
                    <a:pt x="65" y="9"/>
                    <a:pt x="68" y="9"/>
                  </a:cubicBezTo>
                  <a:cubicBezTo>
                    <a:pt x="103" y="9"/>
                    <a:pt x="132" y="38"/>
                    <a:pt x="132" y="73"/>
                  </a:cubicBezTo>
                  <a:cubicBezTo>
                    <a:pt x="132" y="76"/>
                    <a:pt x="130" y="79"/>
                    <a:pt x="126" y="79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1952</Words>
  <Application>WPS 演示</Application>
  <PresentationFormat>宽屏</PresentationFormat>
  <Paragraphs>265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Verdana</vt:lpstr>
      <vt:lpstr>方正兰亭粗黑_GBK</vt:lpstr>
      <vt:lpstr>Calibri</vt:lpstr>
      <vt:lpstr>Impact</vt:lpstr>
      <vt:lpstr>Arial Unicode MS</vt:lpstr>
      <vt:lpstr>Calibri Light</vt:lpstr>
      <vt:lpstr>黑体</vt:lpstr>
      <vt:lpstr>Office 主题</vt:lpstr>
      <vt:lpstr>程序开发</vt:lpstr>
      <vt:lpstr>执行标准</vt:lpstr>
      <vt:lpstr>设计策划</vt:lpstr>
      <vt:lpstr>视觉传达</vt:lpstr>
      <vt:lpstr>信息设计</vt:lpstr>
      <vt:lpstr>SEO规范</vt:lpstr>
      <vt:lpstr>栏目架构</vt:lpstr>
      <vt:lpstr>执行力标准</vt:lpstr>
      <vt:lpstr>PowerPoint 演示文稿</vt:lpstr>
      <vt:lpstr>制定网站建设方案</vt:lpstr>
      <vt:lpstr>签订合同</vt:lpstr>
      <vt:lpstr>完成初稿设计</vt:lpstr>
      <vt:lpstr>网页前端制作与功能开发</vt:lpstr>
      <vt:lpstr>网站测试路径开通，客户上网浏览验收</vt:lpstr>
      <vt:lpstr>网站管理培训与后期服务</vt:lpstr>
      <vt:lpstr>项目工期</vt:lpstr>
      <vt:lpstr>PowerPoint 演示文稿</vt:lpstr>
      <vt:lpstr>PowerPoint 演示文稿</vt:lpstr>
      <vt:lpstr>技术服务</vt:lpstr>
      <vt:lpstr>网站运维服务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樊</cp:lastModifiedBy>
  <cp:revision>99</cp:revision>
  <dcterms:created xsi:type="dcterms:W3CDTF">2017-02-09T06:03:00Z</dcterms:created>
  <dcterms:modified xsi:type="dcterms:W3CDTF">2018-06-07T03:00:19Z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